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66" r:id="rId1"/>
  </p:sldMasterIdLst>
  <p:sldIdLst>
    <p:sldId id="256" r:id="rId2"/>
    <p:sldId id="258" r:id="rId3"/>
    <p:sldId id="282" r:id="rId4"/>
    <p:sldId id="276" r:id="rId5"/>
    <p:sldId id="260" r:id="rId6"/>
    <p:sldId id="277" r:id="rId7"/>
    <p:sldId id="283" r:id="rId8"/>
    <p:sldId id="279" r:id="rId9"/>
    <p:sldId id="278" r:id="rId10"/>
    <p:sldId id="267" r:id="rId11"/>
    <p:sldId id="268" r:id="rId12"/>
    <p:sldId id="284" r:id="rId13"/>
    <p:sldId id="285" r:id="rId14"/>
    <p:sldId id="272" r:id="rId15"/>
    <p:sldId id="27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1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18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05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771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4723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848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32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690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15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83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57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83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73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6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65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43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46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02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8DBA3-52F9-4AF4-A6A4-FA4D7DB2F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712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freeway.b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ctrTitle"/>
          </p:nvPr>
        </p:nvSpPr>
        <p:spPr>
          <a:xfrm>
            <a:off x="904877" y="1190633"/>
            <a:ext cx="10404475" cy="2262187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 fontScale="90000"/>
          </a:bodyPr>
          <a:lstStyle/>
          <a:p>
            <a:pPr marL="639762" lvl="0" indent="0">
              <a:buNone/>
            </a:pPr>
            <a:r>
              <a:rPr sz="5400" b="1" i="0" u="none" dirty="0" smtClean="0">
                <a:latin typeface="Trebuchet MS"/>
              </a:rPr>
              <a:t>“</a:t>
            </a:r>
            <a:r>
              <a:rPr lang="ru-RU" sz="3900" dirty="0">
                <a:effectLst/>
              </a:rPr>
              <a:t>Реализация Интернет-ресурса социально-значимого характера с учетом требований стандарта «Среда обитания для физически ослабленных лиц»</a:t>
            </a:r>
            <a:r>
              <a:rPr sz="5400" b="1" i="0" u="none" dirty="0" smtClean="0">
                <a:latin typeface="Trebuchet MS"/>
              </a:rPr>
              <a:t>”</a:t>
            </a:r>
            <a:r>
              <a:rPr dirty="0"/>
              <a:t/>
            </a:r>
            <a:br>
              <a:rPr dirty="0"/>
            </a:br>
            <a:r>
              <a:rPr sz="5400" dirty="0">
                <a:latin typeface="Trebuchet MS"/>
              </a:rPr>
              <a:t>		</a:t>
            </a:r>
          </a:p>
        </p:txBody>
      </p:sp>
      <p:sp>
        <p:nvSpPr>
          <p:cNvPr id="2" name="Подзаголовок 1"/>
          <p:cNvSpPr txBox="1">
            <a:spLocks noGrp="1"/>
          </p:cNvSpPr>
          <p:nvPr>
            <p:ph type="subTitle" idx="1"/>
          </p:nvPr>
        </p:nvSpPr>
        <p:spPr>
          <a:xfrm>
            <a:off x="1717964" y="4303720"/>
            <a:ext cx="9836727" cy="167481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 fontScale="69500" lnSpcReduction="20000"/>
          </a:bodyPr>
          <a:lstStyle/>
          <a:p>
            <a:pPr marL="0" lvl="0" indent="0" algn="l">
              <a:buNone/>
            </a:pPr>
            <a:r>
              <a:rPr sz="2200" dirty="0">
                <a:solidFill>
                  <a:srgbClr val="212745"/>
                </a:solidFill>
                <a:latin typeface="Trebuchet MS"/>
              </a:rPr>
              <a:t>				</a:t>
            </a:r>
            <a:r>
              <a:rPr sz="5000" dirty="0">
                <a:solidFill>
                  <a:srgbClr val="212745"/>
                </a:solidFill>
                <a:latin typeface="Trebuchet MS"/>
              </a:rPr>
              <a:t>					</a:t>
            </a:r>
            <a:r>
              <a:rPr sz="5000" dirty="0" err="1" smtClean="0">
                <a:solidFill>
                  <a:srgbClr val="212745"/>
                </a:solidFill>
                <a:latin typeface="Trebuchet MS"/>
              </a:rPr>
              <a:t>Выполнил</a:t>
            </a:r>
            <a:r>
              <a:rPr sz="5000" dirty="0" smtClean="0">
                <a:solidFill>
                  <a:srgbClr val="212745"/>
                </a:solidFill>
                <a:latin typeface="Trebuchet MS"/>
              </a:rPr>
              <a:t>:</a:t>
            </a:r>
            <a:r>
              <a:rPr lang="ru-RU" sz="5000" dirty="0" smtClean="0">
                <a:solidFill>
                  <a:srgbClr val="212745"/>
                </a:solidFill>
                <a:latin typeface="Trebuchet MS"/>
              </a:rPr>
              <a:t> </a:t>
            </a:r>
            <a:r>
              <a:rPr lang="ru-RU" sz="5000" b="1" dirty="0" smtClean="0">
                <a:solidFill>
                  <a:srgbClr val="212745"/>
                </a:solidFill>
                <a:latin typeface="Trebuchet MS"/>
              </a:rPr>
              <a:t>Улезло Д.С.</a:t>
            </a:r>
            <a:endParaRPr sz="5000" dirty="0">
              <a:solidFill>
                <a:srgbClr val="212745"/>
              </a:solidFill>
              <a:latin typeface="Trebuchet MS"/>
            </a:endParaRPr>
          </a:p>
          <a:p>
            <a:pPr marL="0" lvl="0" indent="0" algn="r">
              <a:buNone/>
            </a:pPr>
            <a:r>
              <a:rPr sz="5000" dirty="0">
                <a:solidFill>
                  <a:srgbClr val="212745"/>
                </a:solidFill>
                <a:latin typeface="Trebuchet MS"/>
              </a:rPr>
              <a:t>		Научный руководитель: </a:t>
            </a:r>
            <a:r>
              <a:rPr sz="5000" b="1" i="0" u="none" dirty="0" err="1" smtClean="0">
                <a:solidFill>
                  <a:srgbClr val="212745"/>
                </a:solidFill>
                <a:latin typeface="Trebuchet MS"/>
              </a:rPr>
              <a:t>Кадан</a:t>
            </a:r>
            <a:r>
              <a:rPr sz="5000" b="1" i="0" u="none" dirty="0" smtClean="0">
                <a:solidFill>
                  <a:srgbClr val="212745"/>
                </a:solidFill>
                <a:latin typeface="Trebuchet MS"/>
              </a:rPr>
              <a:t> </a:t>
            </a:r>
            <a:r>
              <a:rPr sz="5000" b="1" i="0" u="none" dirty="0">
                <a:solidFill>
                  <a:srgbClr val="212745"/>
                </a:solidFill>
                <a:latin typeface="Trebuchet MS"/>
              </a:rPr>
              <a:t>А.М.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40"/>
          <p:cNvSpPr txBox="1"/>
          <p:nvPr/>
        </p:nvSpPr>
        <p:spPr>
          <a:xfrm>
            <a:off x="3360506" y="585470"/>
            <a:ext cx="5151348" cy="100076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/>
            <a:r>
              <a:rPr sz="5900">
                <a:latin typeface="Carlito"/>
              </a:rPr>
              <a:t>Модель БД</a:t>
            </a:r>
            <a:endParaRPr sz="1800">
              <a:latin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24" y="1586230"/>
            <a:ext cx="9163050" cy="5038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447473" y="241096"/>
            <a:ext cx="11180323" cy="114300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 marL="0" lvl="0" indent="0">
              <a:buNone/>
            </a:pPr>
            <a:r>
              <a:rPr dirty="0" err="1">
                <a:latin typeface="Trebuchet MS"/>
              </a:rPr>
              <a:t>Диаграмма</a:t>
            </a:r>
            <a:r>
              <a:rPr dirty="0">
                <a:latin typeface="Trebuchet MS"/>
              </a:rPr>
              <a:t> </a:t>
            </a:r>
            <a:r>
              <a:rPr lang="ru-RU" dirty="0" smtClean="0">
                <a:latin typeface="Trebuchet MS"/>
              </a:rPr>
              <a:t>прецедентов (</a:t>
            </a:r>
            <a:r>
              <a:rPr lang="en-US" dirty="0" smtClean="0">
                <a:latin typeface="Trebuchet MS"/>
              </a:rPr>
              <a:t>Use Case)</a:t>
            </a:r>
            <a:endParaRPr dirty="0">
              <a:latin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2" y="1611743"/>
            <a:ext cx="11994292" cy="4868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2498694" y="208145"/>
            <a:ext cx="6843013" cy="91220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 marL="0" lvl="0" indent="0">
              <a:buNone/>
            </a:pPr>
            <a:r>
              <a:rPr dirty="0" err="1">
                <a:latin typeface="Trebuchet MS"/>
              </a:rPr>
              <a:t>Диаграмма</a:t>
            </a:r>
            <a:r>
              <a:rPr dirty="0">
                <a:latin typeface="Trebuchet MS"/>
              </a:rPr>
              <a:t> </a:t>
            </a:r>
            <a:r>
              <a:rPr lang="ru-RU" dirty="0" smtClean="0">
                <a:latin typeface="Trebuchet MS"/>
              </a:rPr>
              <a:t>классов</a:t>
            </a:r>
            <a:endParaRPr dirty="0">
              <a:latin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93" y="995321"/>
            <a:ext cx="7738934" cy="55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2498695" y="109291"/>
            <a:ext cx="6373457" cy="862774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 marL="0" lvl="0" indent="0">
              <a:buNone/>
            </a:pPr>
            <a:r>
              <a:rPr dirty="0" err="1" smtClean="0">
                <a:latin typeface="Trebuchet MS"/>
              </a:rPr>
              <a:t>Диаграмм</a:t>
            </a:r>
            <a:r>
              <a:rPr lang="ru-RU" dirty="0" smtClean="0">
                <a:latin typeface="Trebuchet MS"/>
              </a:rPr>
              <a:t>ы</a:t>
            </a:r>
            <a:r>
              <a:rPr dirty="0" smtClean="0">
                <a:latin typeface="Trebuchet MS"/>
              </a:rPr>
              <a:t> </a:t>
            </a:r>
            <a:r>
              <a:rPr lang="ru-RU" dirty="0" smtClean="0">
                <a:latin typeface="Trebuchet MS"/>
              </a:rPr>
              <a:t>активностей</a:t>
            </a:r>
            <a:endParaRPr dirty="0">
              <a:latin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871" y="1420255"/>
            <a:ext cx="3962400" cy="424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7" y="1672280"/>
            <a:ext cx="7532855" cy="39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2743200" y="614362"/>
            <a:ext cx="8682037" cy="114300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 lvl="0"/>
            <a:r>
              <a:rPr lang="ru-RU" dirty="0" smtClean="0">
                <a:latin typeface="Trebuchet MS"/>
              </a:rPr>
              <a:t>Заключение</a:t>
            </a:r>
            <a:endParaRPr dirty="0">
              <a:latin typeface="Trebuchet MS"/>
            </a:endParaRP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>
          <a:xfrm>
            <a:off x="1062681" y="1507525"/>
            <a:ext cx="9035413" cy="4690084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 lvl="0"/>
            <a:r>
              <a:rPr lang="ru-RU" sz="4000" dirty="0" smtClean="0">
                <a:latin typeface="Trebuchet MS"/>
              </a:rPr>
              <a:t>Социальный эффект</a:t>
            </a:r>
          </a:p>
          <a:p>
            <a:pPr marL="0" lvl="0" indent="0">
              <a:buNone/>
            </a:pPr>
            <a:endParaRPr lang="ru-RU" sz="4000" dirty="0" smtClean="0">
              <a:latin typeface="Trebuchet MS"/>
            </a:endParaRPr>
          </a:p>
          <a:p>
            <a:pPr lvl="0"/>
            <a:r>
              <a:rPr lang="ru-RU" sz="4000" dirty="0" smtClean="0">
                <a:latin typeface="Trebuchet MS"/>
              </a:rPr>
              <a:t>Перспективы:</a:t>
            </a:r>
            <a:br>
              <a:rPr lang="ru-RU" sz="4000" dirty="0" smtClean="0">
                <a:latin typeface="Trebuchet MS"/>
              </a:rPr>
            </a:br>
            <a:r>
              <a:rPr lang="ru-RU" sz="4000" dirty="0" smtClean="0">
                <a:latin typeface="Trebuchet MS"/>
              </a:rPr>
              <a:t>* Реализация мобильной версии</a:t>
            </a:r>
            <a:br>
              <a:rPr lang="ru-RU" sz="4000" dirty="0" smtClean="0">
                <a:latin typeface="Trebuchet MS"/>
              </a:rPr>
            </a:br>
            <a:r>
              <a:rPr lang="ru-RU" sz="4000" dirty="0" smtClean="0">
                <a:latin typeface="Trebuchet MS"/>
              </a:rPr>
              <a:t>* Добавление форума</a:t>
            </a:r>
            <a:endParaRPr sz="4000" dirty="0">
              <a:latin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 txBox="1">
            <a:spLocks noGrp="1"/>
          </p:cNvSpPr>
          <p:nvPr>
            <p:ph idx="1"/>
          </p:nvPr>
        </p:nvSpPr>
        <p:spPr>
          <a:xfrm>
            <a:off x="1530993" y="238897"/>
            <a:ext cx="8024899" cy="137571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 fontScale="62500" lnSpcReduction="20000"/>
          </a:bodyPr>
          <a:lstStyle/>
          <a:p>
            <a:pPr marL="0" indent="0" algn="ctr">
              <a:buNone/>
            </a:pPr>
            <a:endParaRPr lang="ru-RU" sz="4000" dirty="0" smtClean="0">
              <a:latin typeface="Trebuchet MS"/>
            </a:endParaRPr>
          </a:p>
          <a:p>
            <a:pPr marL="0" indent="0" algn="ctr">
              <a:buNone/>
            </a:pPr>
            <a:r>
              <a:rPr lang="ru-RU" sz="9600" dirty="0" smtClean="0">
                <a:latin typeface="Trebuchet MS"/>
              </a:rPr>
              <a:t>Спасибо </a:t>
            </a:r>
            <a:r>
              <a:rPr lang="ru-RU" sz="9600" dirty="0">
                <a:latin typeface="Trebuchet MS"/>
              </a:rPr>
              <a:t>за внимание</a:t>
            </a:r>
          </a:p>
          <a:p>
            <a:pPr lvl="0"/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01" y="1556951"/>
            <a:ext cx="7714286" cy="50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2566991" y="684212"/>
            <a:ext cx="8682039" cy="1143000"/>
          </a:xfrm>
          <a:prstGeom prst="rect">
            <a:avLst/>
          </a:prstGeom>
          <a:noFill/>
          <a:ln>
            <a:noFill/>
          </a:ln>
        </p:spPr>
        <p:txBody>
          <a:bodyPr wrap="square" anchor="t"/>
          <a:lstStyle/>
          <a:p>
            <a:pPr lvl="0"/>
            <a:r>
              <a:rPr dirty="0">
                <a:latin typeface="Trebuchet MS"/>
              </a:rPr>
              <a:t>Актуальность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>
          <a:xfrm>
            <a:off x="572807" y="1546130"/>
            <a:ext cx="6948581" cy="4881564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 fontScale="77500" lnSpcReduction="20000"/>
          </a:bodyPr>
          <a:lstStyle/>
          <a:p>
            <a:r>
              <a:rPr lang="ru-RU" sz="2400" dirty="0"/>
              <a:t>По информации Республиканской ассоциации инвалидов-колясочников, на сегодняшний день в Беларуси проживает около </a:t>
            </a:r>
            <a:r>
              <a:rPr lang="ru-RU" sz="2400" b="1" dirty="0"/>
              <a:t>20 000</a:t>
            </a:r>
            <a:r>
              <a:rPr lang="ru-RU" sz="2400" dirty="0"/>
              <a:t> инвалидов-колясочников. И таких людей ежегодно становится на </a:t>
            </a:r>
            <a:r>
              <a:rPr lang="ru-RU" sz="2400" b="1" dirty="0"/>
              <a:t>400</a:t>
            </a:r>
            <a:r>
              <a:rPr lang="ru-RU" sz="2400" dirty="0"/>
              <a:t> человек больше.</a:t>
            </a:r>
            <a:endParaRPr lang="en-US" sz="2400" dirty="0"/>
          </a:p>
          <a:p>
            <a:r>
              <a:rPr lang="ru-RU" sz="2400" dirty="0"/>
              <a:t>1 ноября 2010 г. было подписано Постановление Совета Министров Республики Беларусь №1662 «О Государственной программе по созданию </a:t>
            </a:r>
            <a:r>
              <a:rPr lang="ru-RU" sz="2400" dirty="0" err="1"/>
              <a:t>безбарьерной</a:t>
            </a:r>
            <a:r>
              <a:rPr lang="ru-RU" sz="2400" dirty="0"/>
              <a:t> среды жизнедеятельности физически ослабленных лиц на 2011-2015 годы».</a:t>
            </a:r>
            <a:endParaRPr lang="en-US" sz="2400" dirty="0"/>
          </a:p>
          <a:p>
            <a:r>
              <a:rPr lang="ru-RU" sz="2400" dirty="0"/>
              <a:t>В городских и областных исполнительных комитетах работают службы помощи и поддержки людей с ограниченными возможностями. В республике действуют общественные объединения – «Республиканская ассоциация инвалидов-колясочников», «Белорусская ассоциация помощи детям-инвалидам и молодым инвалидам» и другие организации и волонтёры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endParaRPr lang="en-US" sz="2400" dirty="0"/>
          </a:p>
          <a:p>
            <a:pPr lvl="0"/>
            <a:endParaRPr dirty="0"/>
          </a:p>
          <a:p>
            <a:pPr lvl="0"/>
            <a:endParaRPr sz="3600" dirty="0">
              <a:latin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1390182"/>
            <a:ext cx="4491318" cy="2244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36" y="4222377"/>
            <a:ext cx="4238794" cy="2077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2566991" y="684212"/>
            <a:ext cx="8682039" cy="1143000"/>
          </a:xfrm>
          <a:prstGeom prst="rect">
            <a:avLst/>
          </a:prstGeom>
          <a:noFill/>
          <a:ln>
            <a:noFill/>
          </a:ln>
        </p:spPr>
        <p:txBody>
          <a:bodyPr wrap="square" anchor="t"/>
          <a:lstStyle/>
          <a:p>
            <a:pPr lvl="0"/>
            <a:r>
              <a:rPr dirty="0">
                <a:latin typeface="Trebuchet MS"/>
              </a:rPr>
              <a:t>Актуальность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>
          <a:xfrm>
            <a:off x="5418047" y="1581989"/>
            <a:ext cx="6047812" cy="380579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r>
              <a:rPr lang="ru-RU" sz="2400" dirty="0"/>
              <a:t>В</a:t>
            </a:r>
            <a:r>
              <a:rPr lang="ru-RU" sz="2400" dirty="0" smtClean="0"/>
              <a:t>опросы </a:t>
            </a:r>
            <a:r>
              <a:rPr lang="ru-RU" sz="2400" dirty="0"/>
              <a:t>информационного обеспечения инвалидов-колясочников по-прежнему остаются актуальными.</a:t>
            </a:r>
            <a:endParaRPr lang="en-US" sz="2400" dirty="0"/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Отсутствуют подобные сервисов.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политики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социальной защиты лиц с ограниченными возможностями, проводимой в Республике Беларусь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dirty="0"/>
          </a:p>
          <a:p>
            <a:pPr lvl="0"/>
            <a:endParaRPr sz="3600" dirty="0">
              <a:latin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7" y="2465011"/>
            <a:ext cx="4808447" cy="36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85100" y="74640"/>
            <a:ext cx="8683348" cy="1143000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ru-RU" dirty="0" smtClean="0"/>
              <a:t>Элементы среды обитания для физически ослабленных лиц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2" y="1407459"/>
            <a:ext cx="2824414" cy="24854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3" y="4082762"/>
            <a:ext cx="2498911" cy="24989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06" y="239144"/>
            <a:ext cx="3022495" cy="37781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6" y="1532475"/>
            <a:ext cx="4401670" cy="29229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26" y="4203774"/>
            <a:ext cx="3173503" cy="23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757240" y="508000"/>
            <a:ext cx="11250613" cy="1143000"/>
          </a:xfrm>
          <a:prstGeom prst="rect">
            <a:avLst/>
          </a:prstGeom>
          <a:noFill/>
          <a:ln>
            <a:noFill/>
          </a:ln>
        </p:spPr>
        <p:txBody>
          <a:bodyPr wrap="square" anchor="t"/>
          <a:lstStyle/>
          <a:p>
            <a:pPr marL="0" lvl="0" indent="0">
              <a:buNone/>
            </a:pPr>
            <a:r>
              <a:rPr dirty="0" err="1">
                <a:latin typeface="Trebuchet MS"/>
              </a:rPr>
              <a:t>Обзор</a:t>
            </a:r>
            <a:r>
              <a:rPr dirty="0">
                <a:latin typeface="Trebuchet MS"/>
              </a:rPr>
              <a:t> </a:t>
            </a:r>
            <a:r>
              <a:rPr dirty="0" err="1">
                <a:latin typeface="Trebuchet MS"/>
              </a:rPr>
              <a:t>существующих</a:t>
            </a:r>
            <a:r>
              <a:rPr dirty="0">
                <a:latin typeface="Trebuchet MS"/>
              </a:rPr>
              <a:t> </a:t>
            </a:r>
            <a:r>
              <a:rPr dirty="0" err="1">
                <a:latin typeface="Trebuchet MS"/>
              </a:rPr>
              <a:t>решений</a:t>
            </a:r>
            <a:endParaRPr dirty="0">
              <a:latin typeface="Trebuchet MS"/>
            </a:endParaRP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>
          <a:xfrm>
            <a:off x="747712" y="1682754"/>
            <a:ext cx="11261725" cy="500062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 marL="45720" indent="0">
              <a:buNone/>
            </a:pPr>
            <a:r>
              <a:rPr lang="en-US" sz="3600" dirty="0" smtClean="0"/>
              <a:t>	</a:t>
            </a:r>
            <a:endParaRPr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:\University\5\Diploma\1.pn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2" y="1423427"/>
            <a:ext cx="4922184" cy="286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:\University\5\Diploma\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5" y="3487271"/>
            <a:ext cx="5822856" cy="30659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262158" y="3086185"/>
            <a:ext cx="520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Социальный проект «Город без барьеров»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9729" y="4359790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Проект «Доступная жизнь»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1242028" y="196463"/>
            <a:ext cx="8682037" cy="1143000"/>
          </a:xfrm>
          <a:prstGeom prst="rect">
            <a:avLst/>
          </a:prstGeom>
          <a:noFill/>
          <a:ln>
            <a:noFill/>
          </a:ln>
        </p:spPr>
        <p:txBody>
          <a:bodyPr wrap="square" anchor="t"/>
          <a:lstStyle/>
          <a:p>
            <a:pPr lvl="0"/>
            <a:r>
              <a:rPr dirty="0" err="1" smtClean="0">
                <a:latin typeface="Trebuchet MS"/>
              </a:rPr>
              <a:t>Цел</a:t>
            </a:r>
            <a:r>
              <a:rPr lang="ru-RU" dirty="0" smtClean="0">
                <a:latin typeface="Trebuchet MS"/>
              </a:rPr>
              <a:t>и</a:t>
            </a:r>
            <a:endParaRPr dirty="0">
              <a:latin typeface="Trebuchet MS"/>
            </a:endParaRP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>
          <a:xfrm>
            <a:off x="1504240" y="964027"/>
            <a:ext cx="8966404" cy="465786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Autofit/>
          </a:bodyPr>
          <a:lstStyle/>
          <a:p>
            <a:r>
              <a:rPr lang="ru-RU" sz="1900" dirty="0"/>
              <a:t>Социально-значимые цели проекта:</a:t>
            </a:r>
            <a:endParaRPr lang="en-US" sz="19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 smtClean="0"/>
              <a:t>Предоставление людям с ограниченными физическими возможностями прямого доступа к информации, информационная поддержка;</a:t>
            </a:r>
            <a:endParaRPr lang="en-US" sz="19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 smtClean="0"/>
              <a:t>Информирование учреждений, организаций, служб и общества о потребностях людей с ограниченными физическими возможностями;</a:t>
            </a:r>
            <a:endParaRPr lang="en-US" sz="19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 smtClean="0"/>
              <a:t>Мотивация учреждений, организаций, служб к созданию и совершенствованию в них </a:t>
            </a:r>
            <a:r>
              <a:rPr lang="ru-RU" sz="1900" dirty="0" err="1" smtClean="0"/>
              <a:t>безбарьерной</a:t>
            </a:r>
            <a:r>
              <a:rPr lang="ru-RU" sz="1900" dirty="0" smtClean="0"/>
              <a:t> среды;</a:t>
            </a:r>
            <a:endParaRPr lang="en-US" sz="1900" dirty="0" smtClean="0"/>
          </a:p>
          <a:p>
            <a:r>
              <a:rPr lang="ru-RU" sz="1900" dirty="0"/>
              <a:t>Техническая цель </a:t>
            </a:r>
            <a:r>
              <a:rPr lang="ru-RU" sz="1900" dirty="0" smtClean="0"/>
              <a:t>проекта:</a:t>
            </a:r>
            <a:r>
              <a:rPr lang="ru-RU" sz="1900" dirty="0"/>
              <a:t> </a:t>
            </a:r>
            <a:endParaRPr lang="ru-RU" sz="19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 smtClean="0"/>
              <a:t>Реализация </a:t>
            </a:r>
            <a:r>
              <a:rPr lang="ru-RU" sz="1900" dirty="0"/>
              <a:t>Интернет-ресурса с использованием технологий разработки Интернет-ресурсов, информационного поиска и визуализации данных на основе единой политики интеграции информационно-новостных ресурсов, баз данных организаций, концепции </a:t>
            </a:r>
            <a:r>
              <a:rPr lang="en-US" sz="1900" dirty="0"/>
              <a:t>MVC</a:t>
            </a:r>
            <a:r>
              <a:rPr lang="ru-RU" sz="1900" dirty="0"/>
              <a:t>, информационных и картографических сервисов компании </a:t>
            </a:r>
            <a:r>
              <a:rPr lang="ru-RU" sz="1900" dirty="0" err="1"/>
              <a:t>Google</a:t>
            </a:r>
            <a:r>
              <a:rPr lang="ru-RU" sz="1900" dirty="0"/>
              <a:t>. </a:t>
            </a:r>
            <a:endParaRPr lang="en-US" sz="1900" dirty="0"/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/>
          </a:p>
          <a:p>
            <a:pPr lvl="1">
              <a:buFont typeface="Arial" panose="020B0604020202020204" pitchFamily="34" charset="0"/>
              <a:buChar char="•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695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1812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07" y="1468031"/>
            <a:ext cx="8946541" cy="4833915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ru-RU" dirty="0"/>
              <a:t>Подтверждение активной позиции и деятельности </a:t>
            </a:r>
            <a:r>
              <a:rPr lang="ru-RU" dirty="0" err="1"/>
              <a:t>ГрГУ</a:t>
            </a:r>
            <a:r>
              <a:rPr lang="ru-RU" dirty="0"/>
              <a:t> им. Я. Купалы в решении задач социальной реабилитации людей с ограниченными физическими возможностями;</a:t>
            </a:r>
            <a:endParaRPr lang="en-US" dirty="0"/>
          </a:p>
          <a:p>
            <a:pPr lvl="0"/>
            <a:r>
              <a:rPr lang="ru-RU" dirty="0"/>
              <a:t>Вовлечение людей с ограниченными физическими возможностями в активную социальную жизнь;</a:t>
            </a:r>
            <a:endParaRPr lang="en-US" dirty="0"/>
          </a:p>
          <a:p>
            <a:pPr lvl="0"/>
            <a:r>
              <a:rPr lang="ru-RU" dirty="0"/>
              <a:t>Провести обзор существующих приложений для информирования лиц с ограниченными возможностями;</a:t>
            </a:r>
            <a:endParaRPr lang="en-US" dirty="0"/>
          </a:p>
          <a:p>
            <a:pPr lvl="0"/>
            <a:r>
              <a:rPr lang="ru-RU" dirty="0"/>
              <a:t>Рассмотрение существующих </a:t>
            </a:r>
            <a:r>
              <a:rPr lang="ru-RU" dirty="0" err="1"/>
              <a:t>фреймворков</a:t>
            </a:r>
            <a:r>
              <a:rPr lang="ru-RU" dirty="0"/>
              <a:t> для работы с картографическим контентом и определить среду реализации;</a:t>
            </a:r>
            <a:endParaRPr lang="en-US" dirty="0"/>
          </a:p>
          <a:p>
            <a:pPr lvl="0"/>
            <a:r>
              <a:rPr lang="ru-RU" dirty="0"/>
              <a:t>Проектирование сервиса представления данных об элементах </a:t>
            </a:r>
            <a:r>
              <a:rPr lang="ru-RU" dirty="0" err="1"/>
              <a:t>безбарьерной</a:t>
            </a:r>
            <a:r>
              <a:rPr lang="ru-RU" dirty="0"/>
              <a:t> среды организаций г. Гродно;</a:t>
            </a:r>
            <a:endParaRPr lang="en-US" dirty="0"/>
          </a:p>
          <a:p>
            <a:pPr lvl="0"/>
            <a:r>
              <a:rPr lang="ru-RU" dirty="0"/>
              <a:t>Реализация программных компонентов сервиса, формулировка базы данных сервиса;</a:t>
            </a:r>
            <a:endParaRPr lang="en-US" dirty="0"/>
          </a:p>
          <a:p>
            <a:pPr lvl="0"/>
            <a:r>
              <a:rPr lang="ru-RU" dirty="0"/>
              <a:t>Проведение тестирования работы приложения;</a:t>
            </a:r>
            <a:endParaRPr lang="en-US" dirty="0"/>
          </a:p>
          <a:p>
            <a:pPr lvl="0"/>
            <a:r>
              <a:rPr lang="ru-RU" dirty="0"/>
              <a:t>Внедрение разработку</a:t>
            </a:r>
            <a:r>
              <a:rPr lang="ru-RU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06230" y="136188"/>
            <a:ext cx="975144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Примерный интерфейс сервиса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99" y="1714887"/>
            <a:ext cx="6431393" cy="4195762"/>
          </a:xfrm>
        </p:spPr>
      </p:pic>
    </p:spTree>
    <p:extLst>
      <p:ext uri="{BB962C8B-B14F-4D97-AF65-F5344CB8AC3E}">
        <p14:creationId xmlns:p14="http://schemas.microsoft.com/office/powerpoint/2010/main" val="28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1198565" y="614362"/>
            <a:ext cx="10226675" cy="114300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 lvl="0"/>
            <a:r>
              <a:rPr dirty="0" err="1">
                <a:latin typeface="Trebuchet MS"/>
              </a:rPr>
              <a:t>Функциональные</a:t>
            </a:r>
            <a:r>
              <a:rPr dirty="0">
                <a:latin typeface="Trebuchet MS"/>
              </a:rPr>
              <a:t> </a:t>
            </a:r>
            <a:r>
              <a:rPr dirty="0" err="1">
                <a:latin typeface="Trebuchet MS"/>
              </a:rPr>
              <a:t>требования</a:t>
            </a:r>
            <a:endParaRPr dirty="0">
              <a:latin typeface="Trebuchet MS"/>
            </a:endParaRP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>
          <a:xfrm>
            <a:off x="482826" y="1573427"/>
            <a:ext cx="8534400" cy="4211877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 marL="44450" lvl="0" indent="44450">
              <a:buNone/>
            </a:pPr>
            <a:r>
              <a:rPr lang="ru-RU" sz="2800" dirty="0">
                <a:latin typeface="Trebuchet MS"/>
              </a:rPr>
              <a:t>1) Поиск </a:t>
            </a:r>
            <a:r>
              <a:rPr lang="ru-RU" sz="2800" dirty="0" smtClean="0">
                <a:latin typeface="Trebuchet MS"/>
              </a:rPr>
              <a:t>организаций </a:t>
            </a:r>
            <a:r>
              <a:rPr lang="ru-RU" sz="2800" dirty="0">
                <a:latin typeface="Trebuchet MS"/>
              </a:rPr>
              <a:t>по </a:t>
            </a:r>
            <a:r>
              <a:rPr lang="ru-RU" sz="2800" dirty="0" smtClean="0">
                <a:latin typeface="Trebuchet MS"/>
              </a:rPr>
              <a:t>названию.</a:t>
            </a:r>
            <a:endParaRPr lang="ru-RU" sz="2800" dirty="0">
              <a:latin typeface="Trebuchet MS"/>
            </a:endParaRPr>
          </a:p>
          <a:p>
            <a:pPr marL="44450" lvl="0" indent="44450">
              <a:buNone/>
            </a:pPr>
            <a:r>
              <a:rPr lang="ru-RU" sz="2800" dirty="0">
                <a:latin typeface="Trebuchet MS"/>
              </a:rPr>
              <a:t>2) Поиск </a:t>
            </a:r>
            <a:r>
              <a:rPr lang="ru-RU" sz="2800" dirty="0" smtClean="0">
                <a:latin typeface="Trebuchet MS"/>
              </a:rPr>
              <a:t>организаций </a:t>
            </a:r>
            <a:r>
              <a:rPr lang="ru-RU" sz="2800" dirty="0">
                <a:latin typeface="Trebuchet MS"/>
              </a:rPr>
              <a:t>по </a:t>
            </a:r>
            <a:r>
              <a:rPr lang="ru-RU" sz="2800" dirty="0" smtClean="0">
                <a:latin typeface="Trebuchet MS"/>
              </a:rPr>
              <a:t>категориям.</a:t>
            </a:r>
            <a:endParaRPr lang="ru-RU" sz="2800" dirty="0">
              <a:latin typeface="Trebuchet MS"/>
            </a:endParaRPr>
          </a:p>
          <a:p>
            <a:pPr marL="44450" lvl="0" indent="44450">
              <a:buNone/>
            </a:pPr>
            <a:r>
              <a:rPr lang="ru-RU" sz="2800" dirty="0">
                <a:latin typeface="Trebuchet MS"/>
              </a:rPr>
              <a:t>3) </a:t>
            </a:r>
            <a:r>
              <a:rPr lang="ru-RU" sz="2800" dirty="0" smtClean="0">
                <a:latin typeface="Trebuchet MS"/>
              </a:rPr>
              <a:t>Демонстрация </a:t>
            </a:r>
            <a:r>
              <a:rPr lang="ru-RU" sz="2800" dirty="0">
                <a:latin typeface="Trebuchet MS"/>
              </a:rPr>
              <a:t>найденных объектов на </a:t>
            </a:r>
            <a:r>
              <a:rPr lang="ru-RU" sz="2800" dirty="0" smtClean="0">
                <a:latin typeface="Trebuchet MS"/>
              </a:rPr>
              <a:t>карте.</a:t>
            </a:r>
            <a:endParaRPr lang="ru-RU" sz="2800" dirty="0">
              <a:latin typeface="Trebuchet MS"/>
            </a:endParaRPr>
          </a:p>
          <a:p>
            <a:pPr marL="44450" lvl="0" indent="44450">
              <a:buNone/>
            </a:pPr>
            <a:r>
              <a:rPr lang="ru-RU" sz="2800" dirty="0">
                <a:latin typeface="Trebuchet MS"/>
              </a:rPr>
              <a:t>4) Просмотр наличия инфраструктуры выбранного </a:t>
            </a:r>
            <a:r>
              <a:rPr lang="ru-RU" sz="2800" dirty="0" smtClean="0">
                <a:latin typeface="Trebuchet MS"/>
              </a:rPr>
              <a:t>объекта.</a:t>
            </a:r>
            <a:endParaRPr lang="ru-RU" sz="2800" dirty="0">
              <a:latin typeface="Trebuchet MS"/>
            </a:endParaRPr>
          </a:p>
          <a:p>
            <a:pPr marL="44450" lvl="0" indent="44450">
              <a:buNone/>
            </a:pPr>
            <a:r>
              <a:rPr lang="ru-RU" sz="2800" dirty="0">
                <a:latin typeface="Trebuchet MS"/>
              </a:rPr>
              <a:t>5</a:t>
            </a:r>
            <a:r>
              <a:rPr lang="ru-RU" sz="2800" dirty="0" smtClean="0">
                <a:latin typeface="Trebuchet MS"/>
              </a:rPr>
              <a:t>) Построение маршрутов.</a:t>
            </a:r>
          </a:p>
          <a:p>
            <a:pPr marL="44450" lvl="0" indent="44450">
              <a:buNone/>
            </a:pPr>
            <a:r>
              <a:rPr lang="ru-RU" sz="2800" dirty="0" smtClean="0">
                <a:latin typeface="Trebuchet MS"/>
              </a:rPr>
              <a:t>6) Возможность добавления комментариев к объектам и организациям.</a:t>
            </a:r>
            <a:endParaRPr sz="2800" dirty="0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8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1226</TotalTime>
  <Words>361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Carlito</vt:lpstr>
      <vt:lpstr>Century Gothic</vt:lpstr>
      <vt:lpstr>Times New Roman</vt:lpstr>
      <vt:lpstr>Trebuchet MS</vt:lpstr>
      <vt:lpstr>Wingdings 3</vt:lpstr>
      <vt:lpstr>Ion</vt:lpstr>
      <vt:lpstr>“Реализация Интернет-ресурса социально-значимого характера с учетом требований стандарта «Среда обитания для физически ослабленных лиц»”   </vt:lpstr>
      <vt:lpstr>Актуальность</vt:lpstr>
      <vt:lpstr>Актуальность</vt:lpstr>
      <vt:lpstr>Элементы среды обитания для физически ослабленных лиц</vt:lpstr>
      <vt:lpstr>Обзор существующих решений</vt:lpstr>
      <vt:lpstr>Цели</vt:lpstr>
      <vt:lpstr>Задачи</vt:lpstr>
      <vt:lpstr>Примерный интерфейс сервиса</vt:lpstr>
      <vt:lpstr>Функциональные требования</vt:lpstr>
      <vt:lpstr>PowerPoint Presentation</vt:lpstr>
      <vt:lpstr>Диаграмма прецедентов (Use Case)</vt:lpstr>
      <vt:lpstr>Диаграмма классов</vt:lpstr>
      <vt:lpstr>Диаграммы активностей</vt:lpstr>
      <vt:lpstr>Заключение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“Проектирование и реализация комплекса ЭСО по физической культуре на Android-устройствах”</dc:title>
  <dc:creator>Gravity</dc:creator>
  <cp:lastModifiedBy>dzmitry</cp:lastModifiedBy>
  <cp:revision>38</cp:revision>
  <dcterms:modified xsi:type="dcterms:W3CDTF">2015-03-24T14:23:18Z</dcterms:modified>
</cp:coreProperties>
</file>